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8" r:id="rId3"/>
    <p:sldId id="293" r:id="rId4"/>
    <p:sldId id="313" r:id="rId5"/>
    <p:sldId id="314" r:id="rId6"/>
    <p:sldId id="338" r:id="rId7"/>
    <p:sldId id="356" r:id="rId8"/>
    <p:sldId id="357" r:id="rId9"/>
    <p:sldId id="358" r:id="rId10"/>
    <p:sldId id="359" r:id="rId11"/>
    <p:sldId id="360" r:id="rId12"/>
    <p:sldId id="317" r:id="rId13"/>
    <p:sldId id="361" r:id="rId14"/>
    <p:sldId id="335" r:id="rId15"/>
    <p:sldId id="289" r:id="rId16"/>
    <p:sldId id="336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Cambria Math" panose="02040503050406030204" pitchFamily="18" charset="0"/>
      <p:regular r:id="rId20"/>
    </p:embeddedFont>
    <p:embeddedFont>
      <p:font typeface="Chakra Petch" panose="020B0604020202020204" charset="-34"/>
      <p:regular r:id="rId21"/>
      <p:bold r:id="rId22"/>
      <p:italic r:id="rId23"/>
      <p:boldItalic r:id="rId24"/>
    </p:embeddedFont>
    <p:embeddedFont>
      <p:font typeface="Chakra Petch Medium" panose="020B0604020202020204" charset="-34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B9CB4-4EBA-4144-9B77-83F608F003FC}">
  <a:tblStyle styleId="{CC4B9CB4-4EBA-4144-9B77-83F608F003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00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59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28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05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e30e371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e30e371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e30e371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e30e371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63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8e30e371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8e30e371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1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85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67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0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83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528800"/>
            <a:ext cx="404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47" y="3138900"/>
            <a:ext cx="404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549575" y="849450"/>
            <a:ext cx="2728800" cy="3444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4" name="Google Shape;14;p2"/>
          <p:cNvGrpSpPr/>
          <p:nvPr/>
        </p:nvGrpSpPr>
        <p:grpSpPr>
          <a:xfrm>
            <a:off x="1108425" y="121600"/>
            <a:ext cx="7837050" cy="3432725"/>
            <a:chOff x="1108425" y="121600"/>
            <a:chExt cx="7837050" cy="343272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721975" y="2759775"/>
              <a:ext cx="223500" cy="794550"/>
              <a:chOff x="8449700" y="3353100"/>
              <a:chExt cx="223500" cy="7945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08425" y="121600"/>
              <a:ext cx="963284" cy="223521"/>
              <a:chOff x="902591" y="160753"/>
              <a:chExt cx="1317581" cy="145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1" name="Google Shape;591;p32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" name="Google Shape;126;p9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865625" y="1455075"/>
            <a:ext cx="36345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865625" y="2540325"/>
            <a:ext cx="3634500" cy="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>
            <a:spLocks noGrp="1"/>
          </p:cNvSpPr>
          <p:nvPr>
            <p:ph type="pic" idx="2"/>
          </p:nvPr>
        </p:nvSpPr>
        <p:spPr>
          <a:xfrm>
            <a:off x="5525650" y="1039800"/>
            <a:ext cx="2728800" cy="3063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30" name="Google Shape;130;p9"/>
          <p:cNvGrpSpPr/>
          <p:nvPr/>
        </p:nvGrpSpPr>
        <p:grpSpPr>
          <a:xfrm>
            <a:off x="713223" y="117192"/>
            <a:ext cx="6752186" cy="4901467"/>
            <a:chOff x="713223" y="117192"/>
            <a:chExt cx="6752186" cy="4901467"/>
          </a:xfrm>
        </p:grpSpPr>
        <p:grpSp>
          <p:nvGrpSpPr>
            <p:cNvPr id="131" name="Google Shape;131;p9"/>
            <p:cNvGrpSpPr/>
            <p:nvPr/>
          </p:nvGrpSpPr>
          <p:grpSpPr>
            <a:xfrm rot="-5400000" flipH="1">
              <a:off x="6956384" y="-168333"/>
              <a:ext cx="223500" cy="794550"/>
              <a:chOff x="8449700" y="3353100"/>
              <a:chExt cx="223500" cy="79455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38" name="Google Shape;138;p9"/>
            <p:cNvGrpSpPr/>
            <p:nvPr/>
          </p:nvGrpSpPr>
          <p:grpSpPr>
            <a:xfrm flipH="1">
              <a:off x="713223" y="4795139"/>
              <a:ext cx="963284" cy="223521"/>
              <a:chOff x="902591" y="160753"/>
              <a:chExt cx="1317581" cy="1452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13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4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5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2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50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50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6"/>
          </p:nvPr>
        </p:nvSpPr>
        <p:spPr>
          <a:xfrm>
            <a:off x="720000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7"/>
          </p:nvPr>
        </p:nvSpPr>
        <p:spPr>
          <a:xfrm>
            <a:off x="3419271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8"/>
          </p:nvPr>
        </p:nvSpPr>
        <p:spPr>
          <a:xfrm>
            <a:off x="6118550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9"/>
          </p:nvPr>
        </p:nvSpPr>
        <p:spPr>
          <a:xfrm>
            <a:off x="720000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0"/>
          </p:nvPr>
        </p:nvSpPr>
        <p:spPr>
          <a:xfrm>
            <a:off x="3419271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1"/>
          </p:nvPr>
        </p:nvSpPr>
        <p:spPr>
          <a:xfrm>
            <a:off x="6118550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30061" y="121600"/>
            <a:ext cx="8393937" cy="4902944"/>
            <a:chOff x="30061" y="121600"/>
            <a:chExt cx="8393937" cy="4902944"/>
          </a:xfrm>
        </p:grpSpPr>
        <p:grpSp>
          <p:nvGrpSpPr>
            <p:cNvPr id="193" name="Google Shape;193;p13"/>
            <p:cNvGrpSpPr/>
            <p:nvPr/>
          </p:nvGrpSpPr>
          <p:grpSpPr>
            <a:xfrm rot="5400000">
              <a:off x="7914973" y="4515519"/>
              <a:ext cx="223500" cy="794550"/>
              <a:chOff x="8449700" y="3353100"/>
              <a:chExt cx="223500" cy="794550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00" name="Google Shape;200;p13"/>
            <p:cNvGrpSpPr/>
            <p:nvPr/>
          </p:nvGrpSpPr>
          <p:grpSpPr>
            <a:xfrm>
              <a:off x="5803050" y="121600"/>
              <a:ext cx="963284" cy="223521"/>
              <a:chOff x="902591" y="160753"/>
              <a:chExt cx="1317581" cy="145200"/>
            </a:xfrm>
          </p:grpSpPr>
          <p:sp>
            <p:nvSpPr>
              <p:cNvPr id="201" name="Google Shape;201;p13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207" name="Google Shape;207;p13"/>
            <p:cNvSpPr/>
            <p:nvPr/>
          </p:nvSpPr>
          <p:spPr>
            <a:xfrm>
              <a:off x="30061" y="3561885"/>
              <a:ext cx="572400" cy="572400"/>
            </a:xfrm>
            <a:prstGeom prst="mathPlus">
              <a:avLst>
                <a:gd name="adj1" fmla="val 16413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4063150" y="1079950"/>
            <a:ext cx="436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1"/>
          </p:nvPr>
        </p:nvSpPr>
        <p:spPr>
          <a:xfrm>
            <a:off x="4063375" y="1715750"/>
            <a:ext cx="4367400" cy="23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19"/>
          <p:cNvSpPr>
            <a:spLocks noGrp="1"/>
          </p:cNvSpPr>
          <p:nvPr>
            <p:ph type="pic" idx="2"/>
          </p:nvPr>
        </p:nvSpPr>
        <p:spPr>
          <a:xfrm>
            <a:off x="891400" y="1039800"/>
            <a:ext cx="2728800" cy="3063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309" name="Google Shape;309;p19"/>
          <p:cNvGrpSpPr/>
          <p:nvPr/>
        </p:nvGrpSpPr>
        <p:grpSpPr>
          <a:xfrm>
            <a:off x="713225" y="121600"/>
            <a:ext cx="8224635" cy="3432725"/>
            <a:chOff x="713225" y="121600"/>
            <a:chExt cx="8224635" cy="3432725"/>
          </a:xfrm>
        </p:grpSpPr>
        <p:grpSp>
          <p:nvGrpSpPr>
            <p:cNvPr id="310" name="Google Shape;310;p19"/>
            <p:cNvGrpSpPr/>
            <p:nvPr/>
          </p:nvGrpSpPr>
          <p:grpSpPr>
            <a:xfrm>
              <a:off x="8714360" y="2759775"/>
              <a:ext cx="223500" cy="794550"/>
              <a:chOff x="8449700" y="3353100"/>
              <a:chExt cx="223500" cy="794550"/>
            </a:xfrm>
          </p:grpSpPr>
          <p:sp>
            <p:nvSpPr>
              <p:cNvPr id="311" name="Google Shape;311;p1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17" name="Google Shape;317;p19"/>
            <p:cNvGrpSpPr/>
            <p:nvPr/>
          </p:nvGrpSpPr>
          <p:grpSpPr>
            <a:xfrm>
              <a:off x="713225" y="121600"/>
              <a:ext cx="963284" cy="223521"/>
              <a:chOff x="902591" y="160753"/>
              <a:chExt cx="1317581" cy="1452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1" name="Google Shape;371;p2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subTitle" idx="1"/>
          </p:nvPr>
        </p:nvSpPr>
        <p:spPr>
          <a:xfrm>
            <a:off x="1386800" y="2995416"/>
            <a:ext cx="57201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ubTitle" idx="2"/>
          </p:nvPr>
        </p:nvSpPr>
        <p:spPr>
          <a:xfrm>
            <a:off x="1386800" y="1622850"/>
            <a:ext cx="57201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>
            <a:off x="200516" y="1709107"/>
            <a:ext cx="8744543" cy="2473710"/>
            <a:chOff x="200516" y="1709107"/>
            <a:chExt cx="8744543" cy="2473710"/>
          </a:xfrm>
        </p:grpSpPr>
        <p:grpSp>
          <p:nvGrpSpPr>
            <p:cNvPr id="376" name="Google Shape;376;p22"/>
            <p:cNvGrpSpPr/>
            <p:nvPr/>
          </p:nvGrpSpPr>
          <p:grpSpPr>
            <a:xfrm flipH="1">
              <a:off x="8721559" y="3388267"/>
              <a:ext cx="223500" cy="794550"/>
              <a:chOff x="8449700" y="3353100"/>
              <a:chExt cx="223500" cy="794550"/>
            </a:xfrm>
          </p:grpSpPr>
          <p:sp>
            <p:nvSpPr>
              <p:cNvPr id="377" name="Google Shape;377;p2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83" name="Google Shape;383;p22"/>
            <p:cNvGrpSpPr/>
            <p:nvPr/>
          </p:nvGrpSpPr>
          <p:grpSpPr>
            <a:xfrm rot="-5400000" flipH="1">
              <a:off x="-169365" y="2078989"/>
              <a:ext cx="963284" cy="223521"/>
              <a:chOff x="902591" y="160753"/>
              <a:chExt cx="1317581" cy="145200"/>
            </a:xfrm>
          </p:grpSpPr>
          <p:sp>
            <p:nvSpPr>
              <p:cNvPr id="384" name="Google Shape;384;p2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5" name="Google Shape;415;p24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6" name="Google Shape;41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 txBox="1">
            <a:spLocks noGrp="1"/>
          </p:cNvSpPr>
          <p:nvPr>
            <p:ph type="subTitle" idx="1"/>
          </p:nvPr>
        </p:nvSpPr>
        <p:spPr>
          <a:xfrm>
            <a:off x="3421950" y="2697310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ubTitle" idx="2"/>
          </p:nvPr>
        </p:nvSpPr>
        <p:spPr>
          <a:xfrm>
            <a:off x="762001" y="2697338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4"/>
          <p:cNvSpPr txBox="1">
            <a:spLocks noGrp="1"/>
          </p:cNvSpPr>
          <p:nvPr>
            <p:ph type="subTitle" idx="3"/>
          </p:nvPr>
        </p:nvSpPr>
        <p:spPr>
          <a:xfrm>
            <a:off x="3421950" y="2238314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420" name="Google Shape;420;p24"/>
          <p:cNvSpPr txBox="1">
            <a:spLocks noGrp="1"/>
          </p:cNvSpPr>
          <p:nvPr>
            <p:ph type="subTitle" idx="4"/>
          </p:nvPr>
        </p:nvSpPr>
        <p:spPr>
          <a:xfrm>
            <a:off x="762001" y="2238325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421" name="Google Shape;421;p24"/>
          <p:cNvSpPr txBox="1">
            <a:spLocks noGrp="1"/>
          </p:cNvSpPr>
          <p:nvPr>
            <p:ph type="subTitle" idx="5"/>
          </p:nvPr>
        </p:nvSpPr>
        <p:spPr>
          <a:xfrm>
            <a:off x="6081899" y="2697300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4"/>
          <p:cNvSpPr txBox="1">
            <a:spLocks noGrp="1"/>
          </p:cNvSpPr>
          <p:nvPr>
            <p:ph type="subTitle" idx="6"/>
          </p:nvPr>
        </p:nvSpPr>
        <p:spPr>
          <a:xfrm>
            <a:off x="6081899" y="2238324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207597" y="1325967"/>
            <a:ext cx="8223185" cy="3692692"/>
            <a:chOff x="207597" y="1325967"/>
            <a:chExt cx="8223185" cy="3692692"/>
          </a:xfrm>
        </p:grpSpPr>
        <p:grpSp>
          <p:nvGrpSpPr>
            <p:cNvPr id="424" name="Google Shape;424;p24"/>
            <p:cNvGrpSpPr/>
            <p:nvPr/>
          </p:nvGrpSpPr>
          <p:grpSpPr>
            <a:xfrm flipH="1">
              <a:off x="207597" y="1325967"/>
              <a:ext cx="223500" cy="794550"/>
              <a:chOff x="8449700" y="3353100"/>
              <a:chExt cx="223500" cy="794550"/>
            </a:xfrm>
          </p:grpSpPr>
          <p:sp>
            <p:nvSpPr>
              <p:cNvPr id="425" name="Google Shape;425;p24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>
              <a:off x="7467498" y="4795139"/>
              <a:ext cx="963284" cy="223521"/>
              <a:chOff x="902591" y="160753"/>
              <a:chExt cx="1317581" cy="1452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85750" algn="bl" rotWithShape="0">
              <a:schemeClr val="dk2">
                <a:alpha val="5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5" r:id="rId6"/>
    <p:sldLayoutId id="2147483668" r:id="rId7"/>
    <p:sldLayoutId id="2147483670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6"/>
          <p:cNvSpPr txBox="1">
            <a:spLocks noGrp="1"/>
          </p:cNvSpPr>
          <p:nvPr>
            <p:ph type="ctrTitle"/>
          </p:nvPr>
        </p:nvSpPr>
        <p:spPr>
          <a:xfrm>
            <a:off x="713247" y="819963"/>
            <a:ext cx="8040915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Decrease and Conquer</a:t>
            </a:r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713247" y="3055306"/>
            <a:ext cx="4040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Algorithm Paradigm</a:t>
            </a:r>
            <a:endParaRPr lang="ar-E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E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Mohamed Hussein Abo El-Ela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224175</a:t>
            </a:r>
            <a:endParaRPr dirty="0"/>
          </a:p>
        </p:txBody>
      </p:sp>
      <p:sp>
        <p:nvSpPr>
          <p:cNvPr id="606" name="Google Shape;606;p36"/>
          <p:cNvSpPr/>
          <p:nvPr/>
        </p:nvSpPr>
        <p:spPr>
          <a:xfrm>
            <a:off x="3811012" y="3897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  <a:t>T(n) = </a:t>
                </a:r>
                <a:r>
                  <a:rPr lang="en-US" dirty="0">
                    <a:solidFill>
                      <a:schemeClr val="bg2"/>
                    </a:solidFill>
                  </a:rPr>
                  <a:t>T(n-2) 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T(n) = </a:t>
                </a:r>
                <a:r>
                  <a:rPr lang="en-US" dirty="0">
                    <a:solidFill>
                      <a:srgbClr val="FF0000"/>
                    </a:solidFill>
                  </a:rPr>
                  <a:t>T(n-3) + n - 2 </a:t>
                </a:r>
                <a:r>
                  <a:rPr lang="en" dirty="0">
                    <a:solidFill>
                      <a:schemeClr val="accent6"/>
                    </a:solidFill>
                  </a:rPr>
                  <a:t>+ n-1 + n</a:t>
                </a: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  <a:blipFill>
                <a:blip r:embed="rId3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chemeClr val="bg2"/>
                </a:solidFill>
              </a:rPr>
              <a:t>T(n-2) + n-1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T(n-2) = </a:t>
            </a:r>
            <a:r>
              <a:rPr lang="en-US" dirty="0">
                <a:solidFill>
                  <a:srgbClr val="FF0000"/>
                </a:solidFill>
              </a:rPr>
              <a:t>T(n-3) + n - 2</a:t>
            </a:r>
          </a:p>
        </p:txBody>
      </p:sp>
    </p:spTree>
    <p:extLst>
      <p:ext uri="{BB962C8B-B14F-4D97-AF65-F5344CB8AC3E}">
        <p14:creationId xmlns:p14="http://schemas.microsoft.com/office/powerpoint/2010/main" val="415146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4"/>
                <a:ext cx="5942575" cy="38661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  <a:t>T(n) = </a:t>
                </a:r>
                <a:r>
                  <a:rPr lang="en-US" dirty="0">
                    <a:solidFill>
                      <a:schemeClr val="bg2"/>
                    </a:solidFill>
                  </a:rPr>
                  <a:t>T(n-2) 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T(n) = </a:t>
                </a:r>
                <a:r>
                  <a:rPr lang="en-US" dirty="0">
                    <a:solidFill>
                      <a:schemeClr val="accent6"/>
                    </a:solidFill>
                  </a:rPr>
                  <a:t>T(n-3) + n - 2 </a:t>
                </a:r>
                <a:r>
                  <a:rPr lang="en" dirty="0">
                    <a:solidFill>
                      <a:schemeClr val="accent6"/>
                    </a:solidFill>
                  </a:rPr>
                  <a:t>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Find the base case: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When n – k = 1 (reaching the base case), 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then T(1) is a </a:t>
                </a:r>
                <a:r>
                  <a:rPr lang="en-US" b="1" dirty="0"/>
                  <a:t>constant</a:t>
                </a:r>
                <a:r>
                  <a:rPr lang="en-US" dirty="0"/>
                  <a:t>.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Now k = n - 1 </a:t>
                </a:r>
                <a:r>
                  <a:rPr lang="en-US" u="sng" dirty="0">
                    <a:solidFill>
                      <a:schemeClr val="accent5">
                        <a:lumMod val="50000"/>
                      </a:schemeClr>
                    </a:solidFill>
                  </a:rPr>
                  <a:t>because we are subtracting 1 in each recursive step 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u="sng" dirty="0">
                    <a:solidFill>
                      <a:schemeClr val="accent5">
                        <a:lumMod val="50000"/>
                      </a:schemeClr>
                    </a:solidFill>
                  </a:rPr>
                  <a:t>until we reach the base case.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>
                    <a:solidFill>
                      <a:schemeClr val="accent6"/>
                    </a:solidFill>
                  </a:rPr>
                  <a:t>T(n) = T(1) + n + n – 1 + … + 2 + 1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>
                    <a:solidFill>
                      <a:schemeClr val="accent6"/>
                    </a:solidFill>
                  </a:rPr>
                  <a:t>T(n) = T(1)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" dirty="0">
                  <a:solidFill>
                    <a:schemeClr val="accent6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r>
                  <a:rPr lang="en-US" b="0" i="0" dirty="0">
                    <a:solidFill>
                      <a:srgbClr val="E8EAED"/>
                    </a:solidFill>
                    <a:effectLst/>
                    <a:latin typeface="Google Sans"/>
                  </a:rPr>
                  <a:t>∴ The worst-case time complexity for the </a:t>
                </a:r>
                <a:r>
                  <a:rPr lang="en-US" b="0" i="0" dirty="0" err="1">
                    <a:solidFill>
                      <a:srgbClr val="E8EAED"/>
                    </a:solidFill>
                    <a:effectLst/>
                    <a:latin typeface="Google Sans"/>
                  </a:rPr>
                  <a:t>Lomuto</a:t>
                </a:r>
                <a:r>
                  <a:rPr lang="en-US" b="0" i="0" dirty="0">
                    <a:solidFill>
                      <a:srgbClr val="E8EAED"/>
                    </a:solidFill>
                    <a:effectLst/>
                    <a:latin typeface="Google Sans"/>
                  </a:rPr>
                  <a:t> partition quicksort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E8EAE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dirty="0">
                  <a:solidFill>
                    <a:schemeClr val="accent6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4"/>
                <a:ext cx="5942575" cy="3866163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chemeClr val="bg2"/>
                </a:solidFill>
              </a:rPr>
              <a:t>T(n-2) + n-1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T(n-2) = </a:t>
            </a:r>
            <a:r>
              <a:rPr lang="en-US" dirty="0">
                <a:solidFill>
                  <a:schemeClr val="accent6"/>
                </a:solidFill>
              </a:rPr>
              <a:t>T(n-3) + n – 2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We Found Pattern!!!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Then, Generalize</a:t>
            </a:r>
          </a:p>
        </p:txBody>
      </p:sp>
    </p:spTree>
    <p:extLst>
      <p:ext uri="{BB962C8B-B14F-4D97-AF65-F5344CB8AC3E}">
        <p14:creationId xmlns:p14="http://schemas.microsoft.com/office/powerpoint/2010/main" val="126378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-533135" y="2285400"/>
            <a:ext cx="10210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Play a Game!!!</a:t>
            </a:r>
            <a:endParaRPr dirty="0"/>
          </a:p>
        </p:txBody>
      </p:sp>
      <p:sp>
        <p:nvSpPr>
          <p:cNvPr id="858" name="Google Shape;858;p46"/>
          <p:cNvSpPr/>
          <p:nvPr/>
        </p:nvSpPr>
        <p:spPr>
          <a:xfrm>
            <a:off x="7147163" y="3736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402037" y="92586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4220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6"/>
          <p:cNvSpPr/>
          <p:nvPr/>
        </p:nvSpPr>
        <p:spPr>
          <a:xfrm>
            <a:off x="6544652" y="4027029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252209" y="3219553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Quick Sort (Lomuto Partition Scheme) Demo">
            <a:hlinkClick r:id="" action="ppaction://media"/>
            <a:extLst>
              <a:ext uri="{FF2B5EF4-FFF2-40B4-BE49-F238E27FC236}">
                <a16:creationId xmlns:a16="http://schemas.microsoft.com/office/drawing/2014/main" id="{8EF34740-EEB0-3DFC-D1D0-ED35A4EE3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4134" y="1026262"/>
            <a:ext cx="5093785" cy="2865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405EB-160E-8153-D0D5-FF8B78E60812}"/>
              </a:ext>
            </a:extLst>
          </p:cNvPr>
          <p:cNvSpPr txBox="1"/>
          <p:nvPr/>
        </p:nvSpPr>
        <p:spPr>
          <a:xfrm>
            <a:off x="502373" y="1253536"/>
            <a:ext cx="3040911" cy="218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Apologies for not playing the video due to copyright restrictions. Here's the link for your reference:</a:t>
            </a:r>
          </a:p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youtube.com/watch?v=86WSheyr8cM</a:t>
            </a:r>
          </a:p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Or find the link the video description.</a:t>
            </a:r>
          </a:p>
        </p:txBody>
      </p:sp>
    </p:spTree>
    <p:extLst>
      <p:ext uri="{BB962C8B-B14F-4D97-AF65-F5344CB8AC3E}">
        <p14:creationId xmlns:p14="http://schemas.microsoft.com/office/powerpoint/2010/main" val="1160102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-533135" y="2285400"/>
            <a:ext cx="10210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End.</a:t>
            </a:r>
            <a:endParaRPr dirty="0"/>
          </a:p>
        </p:txBody>
      </p:sp>
      <p:sp>
        <p:nvSpPr>
          <p:cNvPr id="858" name="Google Shape;858;p46"/>
          <p:cNvSpPr/>
          <p:nvPr/>
        </p:nvSpPr>
        <p:spPr>
          <a:xfrm>
            <a:off x="7147163" y="3736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402037" y="92586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7324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9"/>
          <p:cNvSpPr txBox="1">
            <a:spLocks noGrp="1"/>
          </p:cNvSpPr>
          <p:nvPr>
            <p:ph type="title"/>
          </p:nvPr>
        </p:nvSpPr>
        <p:spPr>
          <a:xfrm>
            <a:off x="3133058" y="221650"/>
            <a:ext cx="2835351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66" name="Google Shape;1266;p69"/>
          <p:cNvSpPr txBox="1">
            <a:spLocks noGrp="1"/>
          </p:cNvSpPr>
          <p:nvPr>
            <p:ph type="subTitle" idx="1"/>
          </p:nvPr>
        </p:nvSpPr>
        <p:spPr>
          <a:xfrm>
            <a:off x="602512" y="1111899"/>
            <a:ext cx="7988595" cy="325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 summary, Decrease and Conquer offers a systematic approach to problem-solving by progressively reducing a problem's size until it becomes trivial. This paradigm, exemplified by algorithms like </a:t>
            </a:r>
            <a:r>
              <a:rPr lang="en-US" dirty="0" err="1"/>
              <a:t>Lomuto</a:t>
            </a:r>
            <a:r>
              <a:rPr lang="en-US" dirty="0"/>
              <a:t> Partition in quicksort, enhances efficiency and promotes elegant solutions. Its recursive nature provides a versatile framework for addressing a diverse range of computational challenges in computer science.</a:t>
            </a:r>
          </a:p>
        </p:txBody>
      </p:sp>
      <p:sp>
        <p:nvSpPr>
          <p:cNvPr id="1268" name="Google Shape;1268;p69"/>
          <p:cNvSpPr/>
          <p:nvPr/>
        </p:nvSpPr>
        <p:spPr>
          <a:xfrm>
            <a:off x="7858150" y="539500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9"/>
          <p:cNvSpPr/>
          <p:nvPr/>
        </p:nvSpPr>
        <p:spPr>
          <a:xfrm>
            <a:off x="7858150" y="539500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1274;p70">
            <a:extLst>
              <a:ext uri="{FF2B5EF4-FFF2-40B4-BE49-F238E27FC236}">
                <a16:creationId xmlns:a16="http://schemas.microsoft.com/office/drawing/2014/main" id="{ED019209-CB93-E4CA-45F7-D747794364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52325" y="2259395"/>
            <a:ext cx="32058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mohamed.hussein20@msa.edu.eg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Portfolio: </a:t>
            </a:r>
            <a:r>
              <a:rPr lang="en-US" u="sng" dirty="0">
                <a:solidFill>
                  <a:srgbClr val="00B0F0"/>
                </a:solidFill>
              </a:rPr>
              <a:t>b</a:t>
            </a:r>
            <a:r>
              <a:rPr lang="en" u="sng" dirty="0">
                <a:solidFill>
                  <a:srgbClr val="00B0F0"/>
                </a:solidFill>
              </a:rPr>
              <a:t>it.ly/47uONy4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11" name="Google Shape;1276;p70">
            <a:extLst>
              <a:ext uri="{FF2B5EF4-FFF2-40B4-BE49-F238E27FC236}">
                <a16:creationId xmlns:a16="http://schemas.microsoft.com/office/drawing/2014/main" id="{7F8955BE-4FCA-EE4D-E4BD-A29DDFB1C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2350" y="1344095"/>
            <a:ext cx="3205800" cy="9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" name="Google Shape;1293;p70">
            <a:extLst>
              <a:ext uri="{FF2B5EF4-FFF2-40B4-BE49-F238E27FC236}">
                <a16:creationId xmlns:a16="http://schemas.microsoft.com/office/drawing/2014/main" id="{48D9181A-386B-32C7-6A75-4DD5D5D26494}"/>
              </a:ext>
            </a:extLst>
          </p:cNvPr>
          <p:cNvSpPr/>
          <p:nvPr/>
        </p:nvSpPr>
        <p:spPr>
          <a:xfrm>
            <a:off x="3905074" y="105789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C84AEC3-79BF-9AA1-557E-92F61000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3" y="1309628"/>
            <a:ext cx="2524244" cy="25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273;p70">
            <a:extLst>
              <a:ext uri="{FF2B5EF4-FFF2-40B4-BE49-F238E27FC236}">
                <a16:creationId xmlns:a16="http://schemas.microsoft.com/office/drawing/2014/main" id="{CB6E0CDF-A9F3-AAAF-0702-5204D2D562DE}"/>
              </a:ext>
            </a:extLst>
          </p:cNvPr>
          <p:cNvSpPr/>
          <p:nvPr/>
        </p:nvSpPr>
        <p:spPr>
          <a:xfrm>
            <a:off x="713225" y="1128900"/>
            <a:ext cx="2689500" cy="3136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963111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28" name="Google Shape;628;p38"/>
          <p:cNvSpPr txBox="1">
            <a:spLocks noGrp="1"/>
          </p:cNvSpPr>
          <p:nvPr>
            <p:ph type="title" idx="7"/>
          </p:nvPr>
        </p:nvSpPr>
        <p:spPr>
          <a:xfrm>
            <a:off x="1133577" y="1183444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29" name="Google Shape;629;p38"/>
          <p:cNvSpPr txBox="1">
            <a:spLocks noGrp="1"/>
          </p:cNvSpPr>
          <p:nvPr>
            <p:ph type="title" idx="8"/>
          </p:nvPr>
        </p:nvSpPr>
        <p:spPr>
          <a:xfrm>
            <a:off x="6853250" y="3117931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30" name="Google Shape;630;p38"/>
          <p:cNvSpPr txBox="1">
            <a:spLocks noGrp="1"/>
          </p:cNvSpPr>
          <p:nvPr>
            <p:ph type="title" idx="9"/>
          </p:nvPr>
        </p:nvSpPr>
        <p:spPr>
          <a:xfrm>
            <a:off x="6722288" y="1155803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32" name="Google Shape;632;p38"/>
          <p:cNvSpPr txBox="1">
            <a:spLocks noGrp="1"/>
          </p:cNvSpPr>
          <p:nvPr>
            <p:ph type="title" idx="14"/>
          </p:nvPr>
        </p:nvSpPr>
        <p:spPr>
          <a:xfrm>
            <a:off x="1133577" y="3006484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16"/>
          </p:nvPr>
        </p:nvSpPr>
        <p:spPr>
          <a:xfrm>
            <a:off x="740167" y="1650112"/>
            <a:ext cx="3768038" cy="93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Decrease and Conquer</a:t>
            </a:r>
            <a:endParaRPr dirty="0"/>
          </a:p>
        </p:txBody>
      </p:sp>
      <p:sp>
        <p:nvSpPr>
          <p:cNvPr id="635" name="Google Shape;635;p38"/>
          <p:cNvSpPr txBox="1">
            <a:spLocks noGrp="1"/>
          </p:cNvSpPr>
          <p:nvPr>
            <p:ph type="subTitle" idx="17"/>
          </p:nvPr>
        </p:nvSpPr>
        <p:spPr>
          <a:xfrm>
            <a:off x="6435200" y="18060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Exercise</a:t>
            </a:r>
            <a:endParaRPr dirty="0"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18"/>
          </p:nvPr>
        </p:nvSpPr>
        <p:spPr>
          <a:xfrm>
            <a:off x="634940" y="3594424"/>
            <a:ext cx="2699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Analysis</a:t>
            </a:r>
            <a:endParaRPr dirty="0"/>
          </a:p>
        </p:txBody>
      </p:sp>
      <p:sp>
        <p:nvSpPr>
          <p:cNvPr id="637" name="Google Shape;637;p38"/>
          <p:cNvSpPr txBox="1">
            <a:spLocks noGrp="1"/>
          </p:cNvSpPr>
          <p:nvPr>
            <p:ph type="subTitle" idx="19"/>
          </p:nvPr>
        </p:nvSpPr>
        <p:spPr>
          <a:xfrm>
            <a:off x="6772526" y="3751531"/>
            <a:ext cx="30226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/>
      <p:bldP spid="629" grpId="0"/>
      <p:bldP spid="630" grpId="0"/>
      <p:bldP spid="632" grpId="0"/>
      <p:bldP spid="634" grpId="0" build="p"/>
      <p:bldP spid="635" grpId="0" build="p"/>
      <p:bldP spid="636" grpId="0" build="p"/>
      <p:bldP spid="6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7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6701526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>
              <a:lnSpc>
                <a:spcPct val="150000"/>
              </a:lnSpc>
            </a:pPr>
            <a:r>
              <a:rPr lang="en-US" dirty="0"/>
              <a:t>Decrease and Conquer is a problem-solving technique in computer science where a problem is solved by dividing it into subproblems, solving one part of the problem, and then recursively applying the same approach to the remaining subproblems.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The key idea is to reduce the problem size in a controlled manner until a base case is </a:t>
            </a:r>
            <a:r>
              <a:rPr lang="en-US" b="1" dirty="0"/>
              <a:t>reached</a:t>
            </a:r>
            <a:r>
              <a:rPr lang="en-US" dirty="0"/>
              <a:t>, which can be solved directly.</a:t>
            </a:r>
            <a:endParaRPr lang="en-US" b="1" i="1" u="sng" dirty="0"/>
          </a:p>
        </p:txBody>
      </p:sp>
      <p:sp>
        <p:nvSpPr>
          <p:cNvPr id="1758" name="Google Shape;1758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Decrease and Conquer</a:t>
            </a:r>
            <a:endParaRPr dirty="0"/>
          </a:p>
        </p:txBody>
      </p:sp>
      <p:sp>
        <p:nvSpPr>
          <p:cNvPr id="1759" name="Google Shape;1759;p73"/>
          <p:cNvSpPr/>
          <p:nvPr/>
        </p:nvSpPr>
        <p:spPr>
          <a:xfrm>
            <a:off x="7206559" y="3142347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2"/>
          <p:cNvSpPr txBox="1">
            <a:spLocks noGrp="1"/>
          </p:cNvSpPr>
          <p:nvPr>
            <p:ph type="body" idx="1"/>
          </p:nvPr>
        </p:nvSpPr>
        <p:spPr>
          <a:xfrm>
            <a:off x="726775" y="911399"/>
            <a:ext cx="7704000" cy="4029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Choose a pivot element from the array. The pivot is used to divide the array into two partitions.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Initialize two pointers,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and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, where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points to the first element of the array, and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iterates through the array from the second element.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Iterate through the array using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. If the element at index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is less than or equal to the pivot, swap the element at index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with the element at index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, and increment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Continue this process until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reaches the end of the array. 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Swap the pivot element with the element at index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(the position where the pivot belongs).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The array is now partitioned into two halves: elements less than or equal to the pivot on the left and elements greater than the pivot on the right.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Recursively apply the same partitioning process to the left and right subarrays.</a:t>
            </a:r>
          </a:p>
        </p:txBody>
      </p:sp>
      <p:sp>
        <p:nvSpPr>
          <p:cNvPr id="1751" name="Google Shape;1751;p72"/>
          <p:cNvSpPr txBox="1">
            <a:spLocks noGrp="1"/>
          </p:cNvSpPr>
          <p:nvPr>
            <p:ph type="title"/>
          </p:nvPr>
        </p:nvSpPr>
        <p:spPr>
          <a:xfrm>
            <a:off x="720000" y="3386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- </a:t>
            </a:r>
            <a:r>
              <a:rPr lang="en-US" dirty="0" err="1"/>
              <a:t>Lomuto</a:t>
            </a:r>
            <a:r>
              <a:rPr lang="en-US" dirty="0"/>
              <a:t> Partition Algorithm</a:t>
            </a:r>
            <a:endParaRPr dirty="0"/>
          </a:p>
        </p:txBody>
      </p:sp>
      <p:sp>
        <p:nvSpPr>
          <p:cNvPr id="1752" name="Google Shape;1752;p72"/>
          <p:cNvSpPr/>
          <p:nvPr/>
        </p:nvSpPr>
        <p:spPr>
          <a:xfrm>
            <a:off x="8021408" y="2755643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5571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/>
          <p:nvPr/>
        </p:nvSpPr>
        <p:spPr>
          <a:xfrm>
            <a:off x="496186" y="723014"/>
            <a:ext cx="8151628" cy="417054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1" name="Google Shape;671;p41"/>
          <p:cNvSpPr txBox="1">
            <a:spLocks noGrp="1"/>
          </p:cNvSpPr>
          <p:nvPr>
            <p:ph type="title"/>
          </p:nvPr>
        </p:nvSpPr>
        <p:spPr>
          <a:xfrm>
            <a:off x="2410047" y="249941"/>
            <a:ext cx="4904309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Lomuto</a:t>
            </a:r>
            <a:r>
              <a:rPr lang="en-US" sz="2800" dirty="0"/>
              <a:t> Partition Algorithm</a:t>
            </a:r>
            <a:endParaRPr sz="5500" dirty="0"/>
          </a:p>
        </p:txBody>
      </p:sp>
      <p:sp>
        <p:nvSpPr>
          <p:cNvPr id="674" name="Google Shape;674;p41"/>
          <p:cNvSpPr/>
          <p:nvPr/>
        </p:nvSpPr>
        <p:spPr>
          <a:xfrm>
            <a:off x="3999600" y="1146269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750;p72">
            <a:extLst>
              <a:ext uri="{FF2B5EF4-FFF2-40B4-BE49-F238E27FC236}">
                <a16:creationId xmlns:a16="http://schemas.microsoft.com/office/drawing/2014/main" id="{1D919242-0E20-E5D2-4B1D-C6659253AC5C}"/>
              </a:ext>
            </a:extLst>
          </p:cNvPr>
          <p:cNvSpPr txBox="1">
            <a:spLocks/>
          </p:cNvSpPr>
          <p:nvPr/>
        </p:nvSpPr>
        <p:spPr>
          <a:xfrm>
            <a:off x="652131" y="911398"/>
            <a:ext cx="3834809" cy="27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sz="1200" dirty="0">
                <a:solidFill>
                  <a:srgbClr val="0070C0"/>
                </a:solidFill>
              </a:rPr>
              <a:t>def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FF0000"/>
                </a:solidFill>
              </a:rPr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end):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7030A0"/>
                </a:solidFill>
              </a:rPr>
              <a:t>if</a:t>
            </a:r>
            <a:r>
              <a:rPr lang="en-US" sz="1200" dirty="0"/>
              <a:t> start &lt; end :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       # Partition the array and get the pivot index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pivot_index</a:t>
            </a:r>
            <a:r>
              <a:rPr lang="en-US" sz="1200" dirty="0"/>
              <a:t> = </a:t>
            </a:r>
            <a:r>
              <a:rPr lang="en-US" sz="1200" dirty="0" err="1"/>
              <a:t>lomuto_partition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# Recursively sort the subarrays on the left and right of the pivot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</a:t>
            </a:r>
            <a:r>
              <a:rPr lang="en-US" sz="1200" dirty="0" err="1"/>
              <a:t>pivot_index</a:t>
            </a:r>
            <a:r>
              <a:rPr lang="en-US" sz="1200" dirty="0"/>
              <a:t> -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)</a:t>
            </a:r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</a:t>
            </a:r>
            <a:r>
              <a:rPr lang="en-US" sz="1200" dirty="0" err="1"/>
              <a:t>pivot_index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, end)</a:t>
            </a:r>
          </a:p>
          <a:p>
            <a:pPr marL="285750" indent="-285750"/>
            <a:endParaRPr lang="en-US" sz="1200" dirty="0"/>
          </a:p>
          <a:p>
            <a:pPr marL="285750" indent="-285750"/>
            <a:endParaRPr lang="en-US" sz="1200" dirty="0"/>
          </a:p>
          <a:p>
            <a:pPr marL="285750" indent="-285750"/>
            <a:endParaRPr lang="en-US" sz="1200" dirty="0"/>
          </a:p>
        </p:txBody>
      </p:sp>
      <p:sp>
        <p:nvSpPr>
          <p:cNvPr id="16" name="Google Shape;1750;p72">
            <a:extLst>
              <a:ext uri="{FF2B5EF4-FFF2-40B4-BE49-F238E27FC236}">
                <a16:creationId xmlns:a16="http://schemas.microsoft.com/office/drawing/2014/main" id="{14FB3E03-6E77-23DC-4A6F-5DEB51FBE946}"/>
              </a:ext>
            </a:extLst>
          </p:cNvPr>
          <p:cNvSpPr txBox="1">
            <a:spLocks/>
          </p:cNvSpPr>
          <p:nvPr/>
        </p:nvSpPr>
        <p:spPr>
          <a:xfrm>
            <a:off x="5025655" y="911398"/>
            <a:ext cx="4323907" cy="29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sz="1200" dirty="0">
                <a:solidFill>
                  <a:srgbClr val="0070C0"/>
                </a:solidFill>
              </a:rPr>
              <a:t>def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FF0000"/>
                </a:solidFill>
              </a:rPr>
              <a:t>lomuto_partition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end):</a:t>
            </a:r>
          </a:p>
          <a:p>
            <a:pPr marL="285750" indent="-285750"/>
            <a:r>
              <a:rPr lang="en-US" sz="1200" dirty="0"/>
              <a:t>    pivot = </a:t>
            </a:r>
            <a:r>
              <a:rPr lang="en-US" sz="1200" dirty="0" err="1"/>
              <a:t>arr</a:t>
            </a:r>
            <a:r>
              <a:rPr lang="en-US" sz="1200" dirty="0"/>
              <a:t>[end]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 err="1"/>
              <a:t>i</a:t>
            </a:r>
            <a:r>
              <a:rPr lang="en-US" sz="1200" dirty="0"/>
              <a:t> = start -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7030A0"/>
                </a:solidFill>
              </a:rPr>
              <a:t>for</a:t>
            </a:r>
            <a:r>
              <a:rPr lang="en-US" sz="1200" dirty="0"/>
              <a:t> j </a:t>
            </a:r>
            <a:r>
              <a:rPr lang="en-US" sz="1200" dirty="0">
                <a:solidFill>
                  <a:srgbClr val="7030A0"/>
                </a:solidFill>
              </a:rPr>
              <a:t>in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C000"/>
                </a:solidFill>
              </a:rPr>
              <a:t>range</a:t>
            </a:r>
            <a:r>
              <a:rPr lang="en-US" sz="1200" dirty="0"/>
              <a:t>(start, end):</a:t>
            </a:r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>
                <a:solidFill>
                  <a:srgbClr val="7030A0"/>
                </a:solidFill>
              </a:rPr>
              <a:t>if</a:t>
            </a:r>
            <a:r>
              <a:rPr lang="en-US" sz="1200" dirty="0"/>
              <a:t> </a:t>
            </a:r>
            <a:r>
              <a:rPr lang="en-US" sz="1200" dirty="0" err="1"/>
              <a:t>arr</a:t>
            </a:r>
            <a:r>
              <a:rPr lang="en-US" sz="1200" dirty="0"/>
              <a:t>[j] &lt;= pivot:</a:t>
            </a:r>
          </a:p>
          <a:p>
            <a:pPr marL="285750" indent="-285750"/>
            <a:r>
              <a:rPr lang="en-US" sz="1200" dirty="0"/>
              <a:t>            </a:t>
            </a:r>
            <a:r>
              <a:rPr lang="en-US" sz="1200" dirty="0" err="1"/>
              <a:t>i</a:t>
            </a:r>
            <a:r>
              <a:rPr lang="en-US" sz="1200" dirty="0"/>
              <a:t> +=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  <a:p>
            <a:pPr marL="285750" indent="-285750"/>
            <a:r>
              <a:rPr lang="en-US" sz="1200" dirty="0"/>
              <a:t>           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arr</a:t>
            </a:r>
            <a:r>
              <a:rPr lang="en-US" sz="1200" dirty="0"/>
              <a:t>[j] = </a:t>
            </a:r>
            <a:r>
              <a:rPr lang="en-US" sz="1200" dirty="0" err="1"/>
              <a:t>arr</a:t>
            </a:r>
            <a:r>
              <a:rPr lang="en-US" sz="1200" dirty="0"/>
              <a:t>[j],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], </a:t>
            </a:r>
            <a:r>
              <a:rPr lang="en-US" sz="1200" dirty="0" err="1"/>
              <a:t>arr</a:t>
            </a:r>
            <a:r>
              <a:rPr lang="en-US" sz="1200" dirty="0"/>
              <a:t>[end] = </a:t>
            </a:r>
            <a:r>
              <a:rPr lang="en-US" sz="1200" dirty="0" err="1"/>
              <a:t>arr</a:t>
            </a:r>
            <a:r>
              <a:rPr lang="en-US" sz="1200" dirty="0"/>
              <a:t>[end],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]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0070C0"/>
                </a:solidFill>
              </a:rPr>
              <a:t>return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</p:txBody>
      </p:sp>
      <p:sp>
        <p:nvSpPr>
          <p:cNvPr id="17" name="Google Shape;1750;p72">
            <a:extLst>
              <a:ext uri="{FF2B5EF4-FFF2-40B4-BE49-F238E27FC236}">
                <a16:creationId xmlns:a16="http://schemas.microsoft.com/office/drawing/2014/main" id="{73130822-8D89-43B9-69F2-8E9FD16493CB}"/>
              </a:ext>
            </a:extLst>
          </p:cNvPr>
          <p:cNvSpPr txBox="1">
            <a:spLocks/>
          </p:cNvSpPr>
          <p:nvPr/>
        </p:nvSpPr>
        <p:spPr>
          <a:xfrm>
            <a:off x="701748" y="3619800"/>
            <a:ext cx="4323907" cy="146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Example usage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= [4, 2, 7, 1, 3]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print</a:t>
            </a:r>
            <a:r>
              <a:rPr lang="en-US" dirty="0">
                <a:solidFill>
                  <a:srgbClr val="00B050"/>
                </a:solidFill>
              </a:rPr>
              <a:t>("Original Array:", </a:t>
            </a:r>
            <a:r>
              <a:rPr lang="en-US" dirty="0" err="1"/>
              <a:t>arr</a:t>
            </a:r>
            <a:r>
              <a:rPr lang="en-US" dirty="0"/>
              <a:t>) </a:t>
            </a:r>
            <a:r>
              <a:rPr lang="en-US" dirty="0" err="1">
                <a:solidFill>
                  <a:srgbClr val="FF0000"/>
                </a:solidFill>
              </a:rPr>
              <a:t>quicksort_lomuto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66"/>
                </a:solidFill>
              </a:rPr>
              <a:t>0</a:t>
            </a:r>
            <a:r>
              <a:rPr lang="en-US" dirty="0"/>
              <a:t>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 - </a:t>
            </a:r>
            <a:r>
              <a:rPr lang="en-US" dirty="0">
                <a:solidFill>
                  <a:srgbClr val="FF0066"/>
                </a:solidFill>
              </a:rPr>
              <a:t>1</a:t>
            </a:r>
            <a:r>
              <a:rPr lang="en-US" dirty="0"/>
              <a:t>) </a:t>
            </a:r>
            <a:r>
              <a:rPr lang="en-US" dirty="0">
                <a:solidFill>
                  <a:srgbClr val="FFC000"/>
                </a:solidFill>
              </a:rPr>
              <a:t>print</a:t>
            </a:r>
            <a:r>
              <a:rPr lang="en-US" dirty="0">
                <a:solidFill>
                  <a:srgbClr val="00B050"/>
                </a:solidFill>
              </a:rPr>
              <a:t>("Sorted Array:", </a:t>
            </a:r>
            <a:r>
              <a:rPr lang="en-US" dirty="0" err="1"/>
              <a:t>arr</a:t>
            </a:r>
            <a:r>
              <a:rPr lang="en-US" dirty="0"/>
              <a:t>)</a:t>
            </a:r>
            <a:endParaRPr lang="en-US" sz="1000" dirty="0"/>
          </a:p>
        </p:txBody>
      </p:sp>
      <p:cxnSp>
        <p:nvCxnSpPr>
          <p:cNvPr id="18" name="Google Shape;1151;p60">
            <a:extLst>
              <a:ext uri="{FF2B5EF4-FFF2-40B4-BE49-F238E27FC236}">
                <a16:creationId xmlns:a16="http://schemas.microsoft.com/office/drawing/2014/main" id="{81DB1DD1-43B1-E2E0-E953-5D128CD80C14}"/>
              </a:ext>
            </a:extLst>
          </p:cNvPr>
          <p:cNvCxnSpPr>
            <a:cxnSpLocks/>
          </p:cNvCxnSpPr>
          <p:nvPr/>
        </p:nvCxnSpPr>
        <p:spPr>
          <a:xfrm>
            <a:off x="4720527" y="724543"/>
            <a:ext cx="0" cy="41705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580335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	</a:t>
                </a: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  <a:blipFill>
                <a:blip r:embed="rId3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14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	</a:t>
                </a: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  <a:blipFill>
                <a:blip r:embed="rId3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rgbClr val="FF0000"/>
                </a:solidFill>
              </a:rPr>
              <a:t>T(n-2) + n-1</a:t>
            </a:r>
          </a:p>
        </p:txBody>
      </p:sp>
    </p:spTree>
    <p:extLst>
      <p:ext uri="{BB962C8B-B14F-4D97-AF65-F5344CB8AC3E}">
        <p14:creationId xmlns:p14="http://schemas.microsoft.com/office/powerpoint/2010/main" val="299733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  <a:t>T(n) = </a:t>
                </a:r>
                <a:r>
                  <a:rPr lang="en-US" dirty="0">
                    <a:solidFill>
                      <a:srgbClr val="FF0000"/>
                    </a:solidFill>
                  </a:rPr>
                  <a:t>T(n-2) + n-1 </a:t>
                </a:r>
                <a:r>
                  <a:rPr lang="en-US" dirty="0">
                    <a:solidFill>
                      <a:schemeClr val="bg2"/>
                    </a:solidFill>
                  </a:rPr>
                  <a:t>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	</a:t>
                </a: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  <a:blipFill>
                <a:blip r:embed="rId3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rgbClr val="FF0000"/>
                </a:solidFill>
              </a:rPr>
              <a:t>T(n-2) + n-1</a:t>
            </a:r>
          </a:p>
        </p:txBody>
      </p:sp>
    </p:spTree>
    <p:extLst>
      <p:ext uri="{BB962C8B-B14F-4D97-AF65-F5344CB8AC3E}">
        <p14:creationId xmlns:p14="http://schemas.microsoft.com/office/powerpoint/2010/main" val="215163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  <a:t>T(n) = </a:t>
                </a:r>
                <a:r>
                  <a:rPr lang="en-US" dirty="0">
                    <a:solidFill>
                      <a:srgbClr val="FF0000"/>
                    </a:solidFill>
                  </a:rPr>
                  <a:t>T(n-2) </a:t>
                </a:r>
                <a:r>
                  <a:rPr lang="en-US" dirty="0">
                    <a:solidFill>
                      <a:schemeClr val="bg2"/>
                    </a:solidFill>
                  </a:rPr>
                  <a:t>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	</a:t>
                </a: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5"/>
                <a:ext cx="4971806" cy="3540098"/>
              </a:xfrm>
              <a:prstGeom prst="rect">
                <a:avLst/>
              </a:prstGeom>
              <a:blipFill>
                <a:blip r:embed="rId3"/>
                <a:stretch>
                  <a:fillRect l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chemeClr val="bg2"/>
                </a:solidFill>
              </a:rPr>
              <a:t>T(n-2) + n-1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T(n-2) </a:t>
            </a:r>
            <a:r>
              <a:rPr lang="en-US" dirty="0">
                <a:solidFill>
                  <a:schemeClr val="bg2"/>
                </a:solidFill>
              </a:rPr>
              <a:t>= T(n-3) + n - 2</a:t>
            </a:r>
          </a:p>
        </p:txBody>
      </p:sp>
    </p:spTree>
    <p:extLst>
      <p:ext uri="{BB962C8B-B14F-4D97-AF65-F5344CB8AC3E}">
        <p14:creationId xmlns:p14="http://schemas.microsoft.com/office/powerpoint/2010/main" val="1399241311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in Healthcare by Slidesgo">
  <a:themeElements>
    <a:clrScheme name="Simple Light">
      <a:dk1>
        <a:srgbClr val="00F3B8"/>
      </a:dk1>
      <a:lt1>
        <a:srgbClr val="05022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978</Words>
  <Application>Microsoft Office PowerPoint</Application>
  <PresentationFormat>On-screen Show (16:9)</PresentationFormat>
  <Paragraphs>118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Fira Sans</vt:lpstr>
      <vt:lpstr>Google Sans</vt:lpstr>
      <vt:lpstr>Söhne</vt:lpstr>
      <vt:lpstr>Anaheim</vt:lpstr>
      <vt:lpstr>Chakra Petch Medium</vt:lpstr>
      <vt:lpstr>Nunito Light</vt:lpstr>
      <vt:lpstr>Arial</vt:lpstr>
      <vt:lpstr>KaTeX_Main</vt:lpstr>
      <vt:lpstr>KaTeX_Math</vt:lpstr>
      <vt:lpstr>Chakra Petch</vt:lpstr>
      <vt:lpstr>Cambria Math</vt:lpstr>
      <vt:lpstr>Robotics in Healthcare by Slidesgo</vt:lpstr>
      <vt:lpstr>Introduction to Decrease and Conquer</vt:lpstr>
      <vt:lpstr>AGENDA</vt:lpstr>
      <vt:lpstr>Introduction to Decrease and Conquer</vt:lpstr>
      <vt:lpstr>Example - Lomuto Partition Algorithm</vt:lpstr>
      <vt:lpstr>Lomuto Partition Algorithm</vt:lpstr>
      <vt:lpstr>Analytical Analysis</vt:lpstr>
      <vt:lpstr>Analytical Analysis</vt:lpstr>
      <vt:lpstr>Analytical Analysis</vt:lpstr>
      <vt:lpstr>Analytical Analysis</vt:lpstr>
      <vt:lpstr>Analytical Analysis</vt:lpstr>
      <vt:lpstr>Analytical Analysis</vt:lpstr>
      <vt:lpstr>Lets Play a Game!!!</vt:lpstr>
      <vt:lpstr>PowerPoint Presentation</vt:lpstr>
      <vt:lpstr>The End.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Divide and Conquer</dc:title>
  <cp:lastModifiedBy>mohamed hussein</cp:lastModifiedBy>
  <cp:revision>12</cp:revision>
  <dcterms:modified xsi:type="dcterms:W3CDTF">2023-12-17T19:50:33Z</dcterms:modified>
</cp:coreProperties>
</file>